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3"/>
  </p:notesMasterIdLst>
  <p:sldIdLst>
    <p:sldId id="263" r:id="rId2"/>
  </p:sldIdLst>
  <p:sldSz cx="43891200" cy="32918400"/>
  <p:notesSz cx="6858000" cy="9144000"/>
  <p:embeddedFontLst>
    <p:embeddedFont>
      <p:font typeface="Arial Black" panose="020B0A04020102020204" pitchFamily="34" charset="0"/>
      <p:bold r:id="rId4"/>
    </p:embeddedFont>
    <p:embeddedFont>
      <p:font typeface="Arial Unicode MS" panose="020B0604020202020204" pitchFamily="34" charset="-128"/>
      <p:regular r:id="rId5"/>
    </p:embeddedFont>
    <p:embeddedFont>
      <p:font typeface="Calibri" panose="020F0502020204030204" pitchFamily="34" charset="0"/>
      <p:regular r:id="rId6"/>
      <p:bold r:id="rId7"/>
      <p:italic r:id="rId8"/>
      <p:boldItalic r:id="rId9"/>
    </p:embeddedFont>
    <p:embeddedFont>
      <p:font typeface="Domine" panose="020B0604020202020204" charset="0"/>
      <p:regular r:id="rId10"/>
    </p:embeddedFont>
    <p:embeddedFont>
      <p:font typeface="Montserrat Extra Bold" panose="020B0604020202020204" charset="0"/>
      <p:bold r:id="rId11"/>
    </p:embeddedFont>
  </p:embeddedFontLst>
  <p:custDataLst>
    <p:tags r:id="rId12"/>
  </p:custDataLst>
  <p:defaultTextStyle>
    <a:defPPr>
      <a:defRPr lang="en-US"/>
    </a:defPPr>
    <a:lvl1pPr marL="0" algn="l" defTabSz="4388077" rtl="0" eaLnBrk="1" latinLnBrk="0" hangingPunct="1">
      <a:defRPr sz="8698" kern="1200">
        <a:solidFill>
          <a:schemeClr val="tx1"/>
        </a:solidFill>
        <a:latin typeface="+mn-lt"/>
        <a:ea typeface="+mn-ea"/>
        <a:cs typeface="+mn-cs"/>
      </a:defRPr>
    </a:lvl1pPr>
    <a:lvl2pPr marL="2194039" algn="l" defTabSz="4388077" rtl="0" eaLnBrk="1" latinLnBrk="0" hangingPunct="1">
      <a:defRPr sz="8698" kern="1200">
        <a:solidFill>
          <a:schemeClr val="tx1"/>
        </a:solidFill>
        <a:latin typeface="+mn-lt"/>
        <a:ea typeface="+mn-ea"/>
        <a:cs typeface="+mn-cs"/>
      </a:defRPr>
    </a:lvl2pPr>
    <a:lvl3pPr marL="4388077" algn="l" defTabSz="4388077" rtl="0" eaLnBrk="1" latinLnBrk="0" hangingPunct="1">
      <a:defRPr sz="8698" kern="1200">
        <a:solidFill>
          <a:schemeClr val="tx1"/>
        </a:solidFill>
        <a:latin typeface="+mn-lt"/>
        <a:ea typeface="+mn-ea"/>
        <a:cs typeface="+mn-cs"/>
      </a:defRPr>
    </a:lvl3pPr>
    <a:lvl4pPr marL="6582120" algn="l" defTabSz="4388077" rtl="0" eaLnBrk="1" latinLnBrk="0" hangingPunct="1">
      <a:defRPr sz="8698" kern="1200">
        <a:solidFill>
          <a:schemeClr val="tx1"/>
        </a:solidFill>
        <a:latin typeface="+mn-lt"/>
        <a:ea typeface="+mn-ea"/>
        <a:cs typeface="+mn-cs"/>
      </a:defRPr>
    </a:lvl4pPr>
    <a:lvl5pPr marL="8776160" algn="l" defTabSz="4388077" rtl="0" eaLnBrk="1" latinLnBrk="0" hangingPunct="1">
      <a:defRPr sz="8698" kern="1200">
        <a:solidFill>
          <a:schemeClr val="tx1"/>
        </a:solidFill>
        <a:latin typeface="+mn-lt"/>
        <a:ea typeface="+mn-ea"/>
        <a:cs typeface="+mn-cs"/>
      </a:defRPr>
    </a:lvl5pPr>
    <a:lvl6pPr marL="10970199" algn="l" defTabSz="4388077" rtl="0" eaLnBrk="1" latinLnBrk="0" hangingPunct="1">
      <a:defRPr sz="8698" kern="1200">
        <a:solidFill>
          <a:schemeClr val="tx1"/>
        </a:solidFill>
        <a:latin typeface="+mn-lt"/>
        <a:ea typeface="+mn-ea"/>
        <a:cs typeface="+mn-cs"/>
      </a:defRPr>
    </a:lvl6pPr>
    <a:lvl7pPr marL="13164238" algn="l" defTabSz="4388077" rtl="0" eaLnBrk="1" latinLnBrk="0" hangingPunct="1">
      <a:defRPr sz="8698" kern="1200">
        <a:solidFill>
          <a:schemeClr val="tx1"/>
        </a:solidFill>
        <a:latin typeface="+mn-lt"/>
        <a:ea typeface="+mn-ea"/>
        <a:cs typeface="+mn-cs"/>
      </a:defRPr>
    </a:lvl7pPr>
    <a:lvl8pPr marL="15358277" algn="l" defTabSz="4388077" rtl="0" eaLnBrk="1" latinLnBrk="0" hangingPunct="1">
      <a:defRPr sz="8698" kern="1200">
        <a:solidFill>
          <a:schemeClr val="tx1"/>
        </a:solidFill>
        <a:latin typeface="+mn-lt"/>
        <a:ea typeface="+mn-ea"/>
        <a:cs typeface="+mn-cs"/>
      </a:defRPr>
    </a:lvl8pPr>
    <a:lvl9pPr marL="17552318" algn="l" defTabSz="4388077" rtl="0" eaLnBrk="1" latinLnBrk="0" hangingPunct="1">
      <a:defRPr sz="86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userDrawn="1">
          <p15:clr>
            <a:srgbClr val="A4A3A4"/>
          </p15:clr>
        </p15:guide>
        <p15:guide id="2" pos="10368" userDrawn="1">
          <p15:clr>
            <a:srgbClr val="A4A3A4"/>
          </p15:clr>
        </p15:guide>
        <p15:guide id="3" orient="horz" pos="10368" userDrawn="1">
          <p15:clr>
            <a:srgbClr val="A4A3A4"/>
          </p15:clr>
        </p15:guide>
        <p15:guide id="4" pos="138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CBD3"/>
    <a:srgbClr val="E3E3E3"/>
    <a:srgbClr val="F59696"/>
    <a:srgbClr val="DCDCDC"/>
    <a:srgbClr val="A0BEC8"/>
    <a:srgbClr val="C9F1FF"/>
    <a:srgbClr val="93E2FF"/>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65" autoAdjust="0"/>
    <p:restoredTop sz="93519" autoAdjust="0"/>
  </p:normalViewPr>
  <p:slideViewPr>
    <p:cSldViewPr snapToGrid="0">
      <p:cViewPr>
        <p:scale>
          <a:sx n="64" d="100"/>
          <a:sy n="64" d="100"/>
        </p:scale>
        <p:origin x="-6084" y="-756"/>
      </p:cViewPr>
      <p:guideLst>
        <p:guide orient="horz" pos="6912"/>
        <p:guide pos="10368"/>
        <p:guide orient="horz" pos="10368"/>
        <p:guide pos="13824"/>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defPPr>
              <a:defRPr kern="1200" smtId="4294967295"/>
            </a:defPPr>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defPPr>
              <a:defRPr kern="1200" smtId="4294967295"/>
            </a:defPPr>
            <a:lvl1pPr algn="r">
              <a:defRPr sz="1200"/>
            </a:lvl1pPr>
          </a:lstStyle>
          <a:p>
            <a:fld id="{7B0E8FA9-8B5F-4493-A208-FBBD06A1EBF4}" type="datetimeFigureOut">
              <a:rPr lang="en-US" smtClean="0"/>
              <a:t>18-Dec-18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defPPr>
              <a:defRPr kern="1200" smtId="4294967295"/>
            </a:defPPr>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defPPr>
              <a:defRPr kern="1200" smtId="4294967295"/>
            </a:defPPr>
            <a:lvl1pPr algn="r">
              <a:defRPr sz="1200"/>
            </a:lvl1pPr>
          </a:lstStyle>
          <a:p>
            <a:fld id="{CD15AFD9-35F1-4A8D-8AD3-EDB948176196}" type="slidenum">
              <a:rPr lang="en-US" smtClean="0"/>
              <a:t>‹#›</a:t>
            </a:fld>
            <a:endParaRPr lang="en-US"/>
          </a:p>
        </p:txBody>
      </p:sp>
    </p:spTree>
    <p:extLst>
      <p:ext uri="{BB962C8B-B14F-4D97-AF65-F5344CB8AC3E}">
        <p14:creationId xmlns:p14="http://schemas.microsoft.com/office/powerpoint/2010/main" val="2095315684"/>
      </p:ext>
    </p:extLst>
  </p:cSld>
  <p:clrMap bg1="lt1" tx1="dk1" bg2="lt2" tx2="dk2" accent1="accent1" accent2="accent2" accent3="accent3" accent4="accent4" accent5="accent5" accent6="accent6" hlink="hlink" folHlink="folHlink"/>
  <p:notesStyle>
    <a:lvl1pPr marL="0" algn="l" defTabSz="4388077" rtl="0" eaLnBrk="1" latinLnBrk="0" hangingPunct="1">
      <a:defRPr sz="5700" kern="1200">
        <a:solidFill>
          <a:schemeClr val="tx1"/>
        </a:solidFill>
        <a:latin typeface="+mn-lt"/>
        <a:ea typeface="+mn-ea"/>
        <a:cs typeface="+mn-cs"/>
      </a:defRPr>
    </a:lvl1pPr>
    <a:lvl2pPr marL="2194039" algn="l" defTabSz="4388077" rtl="0" eaLnBrk="1" latinLnBrk="0" hangingPunct="1">
      <a:defRPr sz="5700" kern="1200">
        <a:solidFill>
          <a:schemeClr val="tx1"/>
        </a:solidFill>
        <a:latin typeface="+mn-lt"/>
        <a:ea typeface="+mn-ea"/>
        <a:cs typeface="+mn-cs"/>
      </a:defRPr>
    </a:lvl2pPr>
    <a:lvl3pPr marL="4388077" algn="l" defTabSz="4388077" rtl="0" eaLnBrk="1" latinLnBrk="0" hangingPunct="1">
      <a:defRPr sz="5700" kern="1200">
        <a:solidFill>
          <a:schemeClr val="tx1"/>
        </a:solidFill>
        <a:latin typeface="+mn-lt"/>
        <a:ea typeface="+mn-ea"/>
        <a:cs typeface="+mn-cs"/>
      </a:defRPr>
    </a:lvl3pPr>
    <a:lvl4pPr marL="6582120" algn="l" defTabSz="4388077" rtl="0" eaLnBrk="1" latinLnBrk="0" hangingPunct="1">
      <a:defRPr sz="5700" kern="1200">
        <a:solidFill>
          <a:schemeClr val="tx1"/>
        </a:solidFill>
        <a:latin typeface="+mn-lt"/>
        <a:ea typeface="+mn-ea"/>
        <a:cs typeface="+mn-cs"/>
      </a:defRPr>
    </a:lvl4pPr>
    <a:lvl5pPr marL="8776160" algn="l" defTabSz="4388077" rtl="0" eaLnBrk="1" latinLnBrk="0" hangingPunct="1">
      <a:defRPr sz="5700" kern="1200">
        <a:solidFill>
          <a:schemeClr val="tx1"/>
        </a:solidFill>
        <a:latin typeface="+mn-lt"/>
        <a:ea typeface="+mn-ea"/>
        <a:cs typeface="+mn-cs"/>
      </a:defRPr>
    </a:lvl5pPr>
    <a:lvl6pPr marL="10970199" algn="l" defTabSz="4388077" rtl="0" eaLnBrk="1" latinLnBrk="0" hangingPunct="1">
      <a:defRPr sz="5700" kern="1200">
        <a:solidFill>
          <a:schemeClr val="tx1"/>
        </a:solidFill>
        <a:latin typeface="+mn-lt"/>
        <a:ea typeface="+mn-ea"/>
        <a:cs typeface="+mn-cs"/>
      </a:defRPr>
    </a:lvl6pPr>
    <a:lvl7pPr marL="13164238" algn="l" defTabSz="4388077" rtl="0" eaLnBrk="1" latinLnBrk="0" hangingPunct="1">
      <a:defRPr sz="5700" kern="1200">
        <a:solidFill>
          <a:schemeClr val="tx1"/>
        </a:solidFill>
        <a:latin typeface="+mn-lt"/>
        <a:ea typeface="+mn-ea"/>
        <a:cs typeface="+mn-cs"/>
      </a:defRPr>
    </a:lvl7pPr>
    <a:lvl8pPr marL="15358277" algn="l" defTabSz="4388077" rtl="0" eaLnBrk="1" latinLnBrk="0" hangingPunct="1">
      <a:defRPr sz="5700" kern="1200">
        <a:solidFill>
          <a:schemeClr val="tx1"/>
        </a:solidFill>
        <a:latin typeface="+mn-lt"/>
        <a:ea typeface="+mn-ea"/>
        <a:cs typeface="+mn-cs"/>
      </a:defRPr>
    </a:lvl8pPr>
    <a:lvl9pPr marL="17552318" algn="l" defTabSz="4388077" rtl="0" eaLnBrk="1" latinLnBrk="0" hangingPunct="1">
      <a:defRPr sz="57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696767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59462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New picture"/>
          <p:cNvPicPr/>
          <p:nvPr/>
        </p:nvPicPr>
        <p:blipFill>
          <a:blip r:embed="rId4"/>
          <a:stretch>
            <a:fillRect/>
          </a:stretch>
        </p:blipFill>
        <p:spPr>
          <a:xfrm rot="16200000">
            <a:off x="-11506200" y="16459200"/>
            <a:ext cx="14274800" cy="4368800"/>
          </a:xfrm>
          <a:prstGeom prst="rect">
            <a:avLst/>
          </a:prstGeom>
        </p:spPr>
      </p:pic>
      <p:pic>
        <p:nvPicPr>
          <p:cNvPr id="3" name="New picture"/>
          <p:cNvPicPr/>
          <p:nvPr/>
        </p:nvPicPr>
        <p:blipFill>
          <a:blip r:embed="rId4"/>
          <a:stretch>
            <a:fillRect/>
          </a:stretch>
        </p:blipFill>
        <p:spPr>
          <a:xfrm rot="5400000">
            <a:off x="41122600" y="16459200"/>
            <a:ext cx="14274800" cy="4368800"/>
          </a:xfrm>
          <a:prstGeom prst="rect">
            <a:avLst/>
          </a:prstGeom>
        </p:spPr>
      </p:pic>
      <p:pic>
        <p:nvPicPr>
          <p:cNvPr id="4" name="New picture"/>
          <p:cNvPicPr/>
          <p:nvPr/>
        </p:nvPicPr>
        <p:blipFill>
          <a:blip r:embed="rId5"/>
          <a:stretch>
            <a:fillRect/>
          </a:stretch>
        </p:blipFill>
        <p:spPr>
          <a:xfrm>
            <a:off x="6959600" y="33426400"/>
            <a:ext cx="29972000" cy="1549400"/>
          </a:xfrm>
          <a:prstGeom prst="rect">
            <a:avLst/>
          </a:prstGeom>
        </p:spPr>
      </p:pic>
      <p:sp>
        <p:nvSpPr>
          <p:cNvPr id="5"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assessingslate  Size: 48x36</a:t>
            </a:r>
          </a:p>
        </p:txBody>
      </p:sp>
    </p:spTree>
    <p:extLst>
      <p:ext uri="{BB962C8B-B14F-4D97-AF65-F5344CB8AC3E}">
        <p14:creationId xmlns:p14="http://schemas.microsoft.com/office/powerpoint/2010/main" val="2054342921"/>
      </p:ext>
    </p:extLst>
  </p:cSld>
  <p:clrMap bg1="lt1" tx1="dk1" bg2="lt2" tx2="dk2" accent1="accent1" accent2="accent2" accent3="accent3" accent4="accent4" accent5="accent5" accent6="accent6" hlink="hlink" folHlink="folHlink"/>
  <p:sldLayoutIdLst>
    <p:sldLayoutId id="2147483679" r:id="rId1"/>
    <p:sldLayoutId id="2147483680" r:id="rId2"/>
  </p:sldLayoutIdLst>
  <p:transition/>
  <p:txStyles>
    <p:titleStyle>
      <a:defPPr>
        <a:defRPr kern="1200" smtId="4294967295"/>
      </a:defPPr>
      <a:lvl1pPr algn="ctr" defTabSz="4389028" rtl="0" eaLnBrk="1" latinLnBrk="0" hangingPunct="1">
        <a:spcBef>
          <a:spcPct val="0"/>
        </a:spcBef>
        <a:buNone/>
        <a:defRPr sz="13400" kern="1200">
          <a:solidFill>
            <a:schemeClr val="tx1"/>
          </a:solidFill>
          <a:latin typeface="+mj-lt"/>
          <a:ea typeface="+mj-ea"/>
          <a:cs typeface="+mj-cs"/>
        </a:defRPr>
      </a:lvl1pPr>
    </p:titleStyle>
    <p:bodyStyle>
      <a:defPPr>
        <a:defRPr kern="1200" smtId="4294967295"/>
      </a:defPPr>
      <a:lvl1pPr marL="0" indent="0" algn="l" defTabSz="4389028" rtl="0" eaLnBrk="1" latinLnBrk="0" hangingPunct="1">
        <a:spcBef>
          <a:spcPct val="20000"/>
        </a:spcBef>
        <a:buFont typeface="Arial" pitchFamily="34" charset="0"/>
        <a:buNone/>
        <a:defRPr sz="13400" kern="120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p:bodyStyle>
    <p:other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4" algn="l" defTabSz="4389028"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hyperlink" Target="mailto:aaa15@hood.edu" TargetMode="Externa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p:cNvSpPr/>
          <p:nvPr/>
        </p:nvSpPr>
        <p:spPr>
          <a:xfrm>
            <a:off x="0" y="2"/>
            <a:ext cx="43891200" cy="6252092"/>
          </a:xfrm>
          <a:prstGeom prst="rect">
            <a:avLst/>
          </a:prstGeom>
          <a:solidFill>
            <a:srgbClr val="A0BEC8"/>
          </a:solidFill>
          <a:ln>
            <a:noFill/>
          </a:ln>
        </p:spPr>
        <p:style>
          <a:lnRef idx="2">
            <a:schemeClr val="accent1">
              <a:shade val="50000"/>
            </a:schemeClr>
          </a:lnRef>
          <a:fillRef idx="1">
            <a:schemeClr val="accent1"/>
          </a:fillRef>
          <a:effectRef idx="0">
            <a:schemeClr val="accent1"/>
          </a:effectRef>
          <a:fontRef idx="minor">
            <a:schemeClr val="lt1"/>
          </a:fontRef>
        </p:style>
        <p:txBody>
          <a:bodyPr lIns="128016" tIns="64008" rIns="128016" bIns="64008" rtlCol="0" anchor="ctr"/>
          <a:lstStyle>
            <a:defPPr>
              <a:defRPr kern="1200" smtId="4294967295"/>
            </a:defPPr>
          </a:lstStyle>
          <a:p>
            <a:pPr algn="ctr"/>
            <a:endParaRPr lang="en-US"/>
          </a:p>
        </p:txBody>
      </p:sp>
      <p:sp>
        <p:nvSpPr>
          <p:cNvPr id="51" name="Title 11">
            <a:extLst>
              <a:ext uri="{FF2B5EF4-FFF2-40B4-BE49-F238E27FC236}">
                <a16:creationId xmlns:a16="http://schemas.microsoft.com/office/drawing/2014/main" id="{EE7A5C51-35F0-4B71-992D-43D344D16C04}"/>
              </a:ext>
            </a:extLst>
          </p:cNvPr>
          <p:cNvSpPr txBox="1"/>
          <p:nvPr/>
        </p:nvSpPr>
        <p:spPr>
          <a:xfrm>
            <a:off x="1371600" y="644900"/>
            <a:ext cx="41148000" cy="2746935"/>
          </a:xfrm>
          <a:prstGeom prst="rect">
            <a:avLst/>
          </a:prstGeom>
        </p:spPr>
        <p:txBody>
          <a:bodyPr lIns="128016" tIns="64008" rIns="128016" bIns="64008"/>
          <a:lstStyle>
            <a:defPPr>
              <a:defRPr kern="1200" smtId="4294967295"/>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9600" b="1" dirty="0"/>
              <a:t>Prediction of Diabetes mellitus using Data Mining Techniques</a:t>
            </a:r>
          </a:p>
          <a:p>
            <a:br>
              <a:rPr lang="en-US" sz="9600" dirty="0"/>
            </a:br>
            <a:endParaRPr lang="en-US" sz="9600" b="1" dirty="0">
              <a:solidFill>
                <a:schemeClr val="bg1"/>
              </a:solidFill>
              <a:latin typeface="Montserrat Extra Bold" panose="00000900000000000000" pitchFamily="50" charset="0"/>
            </a:endParaRPr>
          </a:p>
        </p:txBody>
      </p:sp>
      <p:sp>
        <p:nvSpPr>
          <p:cNvPr id="58" name="Text Placeholder 16">
            <a:extLst>
              <a:ext uri="{FF2B5EF4-FFF2-40B4-BE49-F238E27FC236}">
                <a16:creationId xmlns:a16="http://schemas.microsoft.com/office/drawing/2014/main" id="{1F3AA395-C058-4F87-B3A3-A8A8BC543EF9}"/>
              </a:ext>
            </a:extLst>
          </p:cNvPr>
          <p:cNvSpPr txBox="1"/>
          <p:nvPr/>
        </p:nvSpPr>
        <p:spPr>
          <a:xfrm>
            <a:off x="1371600" y="3630563"/>
            <a:ext cx="41148000" cy="3859518"/>
          </a:xfrm>
          <a:prstGeom prst="rect">
            <a:avLst/>
          </a:prstGeom>
        </p:spPr>
        <p:txBody>
          <a:bodyPr lIns="128016" tIns="64008" rIns="128016" bIns="64008">
            <a:spAutoFit/>
          </a:bodyPr>
          <a:lstStyle>
            <a:defPPr>
              <a:defRPr kern="1200" smtId="4294967295"/>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4800" b="1" dirty="0"/>
              <a:t>Venkata Lakshmi </a:t>
            </a:r>
            <a:r>
              <a:rPr lang="en-US" sz="4800" b="1" dirty="0" err="1"/>
              <a:t>Dasari</a:t>
            </a:r>
            <a:r>
              <a:rPr lang="en-US" sz="4800" b="1" dirty="0"/>
              <a:t> CS Hood College vd4@hood.edu</a:t>
            </a:r>
          </a:p>
          <a:p>
            <a:pPr algn="ctr"/>
            <a:r>
              <a:rPr lang="en-US" sz="4800" b="1" dirty="0"/>
              <a:t>Ahmed </a:t>
            </a:r>
            <a:r>
              <a:rPr lang="en-US" sz="4800" b="1" dirty="0" err="1"/>
              <a:t>Alrefaei</a:t>
            </a:r>
            <a:r>
              <a:rPr lang="en-US" sz="4800" b="1" dirty="0"/>
              <a:t> CS Hood College </a:t>
            </a:r>
            <a:r>
              <a:rPr lang="en-US" sz="4800" b="1" u="sng" dirty="0">
                <a:hlinkClick r:id="rId2"/>
              </a:rPr>
              <a:t>aaa15@hood.edu</a:t>
            </a:r>
            <a:endParaRPr lang="en-US" sz="4800" b="1" dirty="0"/>
          </a:p>
          <a:p>
            <a:pPr algn="ctr"/>
            <a:r>
              <a:rPr lang="en-US" sz="5400" dirty="0"/>
              <a:t>Dr. Liu </a:t>
            </a:r>
            <a:r>
              <a:rPr lang="en-US" sz="5400"/>
              <a:t>Xinlian</a:t>
            </a:r>
            <a:endParaRPr lang="en-US" sz="5400" dirty="0"/>
          </a:p>
          <a:p>
            <a:pPr algn="ctr"/>
            <a:endParaRPr lang="en-US" sz="6000" dirty="0">
              <a:solidFill>
                <a:schemeClr val="bg1"/>
              </a:solidFill>
              <a:latin typeface="Domine" panose="02040503040403060204" pitchFamily="18" charset="0"/>
            </a:endParaRPr>
          </a:p>
        </p:txBody>
      </p:sp>
      <p:sp>
        <p:nvSpPr>
          <p:cNvPr id="71" name="Rectangle: Rounded Corners 70"/>
          <p:cNvSpPr/>
          <p:nvPr/>
        </p:nvSpPr>
        <p:spPr>
          <a:xfrm>
            <a:off x="33120682" y="28467031"/>
            <a:ext cx="10058400" cy="3651292"/>
          </a:xfrm>
          <a:prstGeom prst="roundRect">
            <a:avLst>
              <a:gd name="adj" fmla="val 3948"/>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59" name="TextBox 58">
            <a:extLst>
              <a:ext uri="{FF2B5EF4-FFF2-40B4-BE49-F238E27FC236}">
                <a16:creationId xmlns:a16="http://schemas.microsoft.com/office/drawing/2014/main" id="{2224C3B5-C740-463A-8086-222E05D55D53}"/>
              </a:ext>
            </a:extLst>
          </p:cNvPr>
          <p:cNvSpPr txBox="1"/>
          <p:nvPr/>
        </p:nvSpPr>
        <p:spPr>
          <a:xfrm>
            <a:off x="33577882" y="29777739"/>
            <a:ext cx="9144000" cy="1569660"/>
          </a:xfrm>
          <a:prstGeom prst="rect">
            <a:avLst/>
          </a:prstGeom>
          <a:noFill/>
        </p:spPr>
        <p:txBody>
          <a:bodyPr wrap="square" rtlCol="0">
            <a:spAutoFit/>
          </a:bodyPr>
          <a:lstStyle>
            <a:defPPr>
              <a:defRPr kern="1200" smtId="4294967295"/>
            </a:defPPr>
          </a:lstStyle>
          <a:p>
            <a:r>
              <a:rPr lang="en-US" sz="24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Thanks to Dr. Liu for give us this opportunity to apply our knowledge in real life issue which will definitely help our community to have better life. This might be  a first step, but we are very happy to take it.</a:t>
            </a:r>
          </a:p>
        </p:txBody>
      </p:sp>
      <p:sp>
        <p:nvSpPr>
          <p:cNvPr id="60" name="TextBox 59">
            <a:extLst>
              <a:ext uri="{FF2B5EF4-FFF2-40B4-BE49-F238E27FC236}">
                <a16:creationId xmlns:a16="http://schemas.microsoft.com/office/drawing/2014/main" id="{1043F711-D47E-42B5-B443-99A2ED27753E}"/>
              </a:ext>
            </a:extLst>
          </p:cNvPr>
          <p:cNvSpPr txBox="1"/>
          <p:nvPr/>
        </p:nvSpPr>
        <p:spPr>
          <a:xfrm>
            <a:off x="33577882" y="29109829"/>
            <a:ext cx="9144000" cy="646331"/>
          </a:xfrm>
          <a:prstGeom prst="rect">
            <a:avLst/>
          </a:prstGeom>
          <a:noFill/>
        </p:spPr>
        <p:txBody>
          <a:bodyPr wrap="square" rtlCol="0">
            <a:spAutoFit/>
          </a:bodyPr>
          <a:lstStyle>
            <a:defPPr>
              <a:defRPr kern="1200" smtId="4294967295"/>
            </a:defPPr>
          </a:lstStyle>
          <a:p>
            <a:r>
              <a:rPr lang="en-US" sz="3600" b="1">
                <a:solidFill>
                  <a:schemeClr val="tx1">
                    <a:lumMod val="75000"/>
                    <a:lumOff val="25000"/>
                  </a:schemeClr>
                </a:solidFill>
                <a:latin typeface="Montserrat Extra Bold" panose="00000900000000000000" pitchFamily="50" charset="0"/>
              </a:rPr>
              <a:t>Acknowledgements</a:t>
            </a:r>
          </a:p>
        </p:txBody>
      </p:sp>
      <p:sp>
        <p:nvSpPr>
          <p:cNvPr id="42" name="Rectangle: Rounded Corners 41"/>
          <p:cNvSpPr/>
          <p:nvPr/>
        </p:nvSpPr>
        <p:spPr>
          <a:xfrm>
            <a:off x="33120682" y="7030150"/>
            <a:ext cx="10058400" cy="10809466"/>
          </a:xfrm>
          <a:prstGeom prst="roundRect">
            <a:avLst>
              <a:gd name="adj" fmla="val 1477"/>
            </a:avLst>
          </a:prstGeom>
          <a:solidFill>
            <a:srgbClr val="A0BEC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61" name="TextBox 60">
            <a:extLst>
              <a:ext uri="{FF2B5EF4-FFF2-40B4-BE49-F238E27FC236}">
                <a16:creationId xmlns:a16="http://schemas.microsoft.com/office/drawing/2014/main" id="{89EBE15B-4246-47D5-A572-FC8BC1A36A14}"/>
              </a:ext>
            </a:extLst>
          </p:cNvPr>
          <p:cNvSpPr txBox="1"/>
          <p:nvPr/>
        </p:nvSpPr>
        <p:spPr>
          <a:xfrm>
            <a:off x="33120682" y="8068788"/>
            <a:ext cx="9601199" cy="10064294"/>
          </a:xfrm>
          <a:prstGeom prst="rect">
            <a:avLst/>
          </a:prstGeom>
          <a:noFill/>
        </p:spPr>
        <p:txBody>
          <a:bodyPr wrap="square" rtlCol="0">
            <a:spAutoFit/>
          </a:bodyPr>
          <a:lstStyle>
            <a:defPPr>
              <a:defRPr kern="1200" smtId="4294967295"/>
            </a:defPPr>
          </a:lstStyle>
          <a:p>
            <a:r>
              <a:rPr lang="en-US" sz="2400" dirty="0"/>
              <a:t>After applying SVM, NB, KNN, DT, and LR, we got accuracy of each one individually : </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algn="ctr"/>
            <a:r>
              <a:rPr lang="en-US" sz="2400" b="1" dirty="0"/>
              <a:t>figure 8</a:t>
            </a:r>
          </a:p>
          <a:p>
            <a:r>
              <a:rPr lang="en-US" sz="2400" dirty="0"/>
              <a:t>Our aim is computing the F1 score, which is balanced F-measure. The F1 score can be explained as a weighted average of the precision and recall, F1 will have the best value at 1 and worst value at 0.  Both contribution of precision and recall to F1 score are equal. The formula is given by </a:t>
            </a:r>
          </a:p>
          <a:p>
            <a:endParaRPr lang="en-US" sz="2400" dirty="0"/>
          </a:p>
          <a:p>
            <a:pPr algn="ctr"/>
            <a:endParaRPr lang="en-US" sz="2400" b="1" dirty="0"/>
          </a:p>
          <a:p>
            <a:endParaRPr lang="en-US" sz="2400" dirty="0"/>
          </a:p>
          <a:p>
            <a:r>
              <a:rPr lang="en-US" sz="2400" dirty="0"/>
              <a:t>Classification report:</a:t>
            </a:r>
          </a:p>
          <a:p>
            <a:endParaRPr lang="en-US" sz="2400" dirty="0"/>
          </a:p>
          <a:p>
            <a:endParaRPr lang="en-US" sz="2400" dirty="0"/>
          </a:p>
          <a:p>
            <a:endParaRPr lang="en-US" sz="2400" dirty="0"/>
          </a:p>
          <a:p>
            <a:endParaRPr lang="en-US" sz="2400" dirty="0"/>
          </a:p>
          <a:p>
            <a:endParaRPr lang="en-US" sz="2400" dirty="0"/>
          </a:p>
          <a:p>
            <a:endParaRPr lang="en-US" sz="2400" dirty="0"/>
          </a:p>
          <a:p>
            <a:pPr algn="ctr"/>
            <a:r>
              <a:rPr lang="en-US" sz="2400" b="1" dirty="0"/>
              <a:t>figure 9</a:t>
            </a:r>
          </a:p>
          <a:p>
            <a:r>
              <a:rPr lang="en-US" sz="2400" dirty="0"/>
              <a:t>  </a:t>
            </a:r>
          </a:p>
        </p:txBody>
      </p:sp>
      <p:sp>
        <p:nvSpPr>
          <p:cNvPr id="83" name="TextBox 82">
            <a:extLst>
              <a:ext uri="{FF2B5EF4-FFF2-40B4-BE49-F238E27FC236}">
                <a16:creationId xmlns:a16="http://schemas.microsoft.com/office/drawing/2014/main" id="{66B428E8-E946-4C04-BA2E-DBE7C90A92EC}"/>
              </a:ext>
            </a:extLst>
          </p:cNvPr>
          <p:cNvSpPr txBox="1"/>
          <p:nvPr/>
        </p:nvSpPr>
        <p:spPr>
          <a:xfrm>
            <a:off x="33577882" y="7482385"/>
            <a:ext cx="9144000" cy="646331"/>
          </a:xfrm>
          <a:prstGeom prst="rect">
            <a:avLst/>
          </a:prstGeom>
          <a:noFill/>
        </p:spPr>
        <p:txBody>
          <a:bodyPr wrap="square" rtlCol="0">
            <a:spAutoFit/>
          </a:bodyPr>
          <a:lstStyle>
            <a:defPPr>
              <a:defRPr kern="1200" smtId="4294967295"/>
            </a:defPPr>
          </a:lstStyle>
          <a:p>
            <a:r>
              <a:rPr lang="en-US" sz="3600" b="1" dirty="0">
                <a:solidFill>
                  <a:schemeClr val="tx1">
                    <a:lumMod val="75000"/>
                    <a:lumOff val="25000"/>
                  </a:schemeClr>
                </a:solidFill>
                <a:latin typeface="Montserrat Extra Bold" panose="00000900000000000000" pitchFamily="50" charset="0"/>
              </a:rPr>
              <a:t>Results:</a:t>
            </a:r>
          </a:p>
        </p:txBody>
      </p:sp>
      <p:sp>
        <p:nvSpPr>
          <p:cNvPr id="45" name="Rectangle: Rounded Corners 44"/>
          <p:cNvSpPr/>
          <p:nvPr/>
        </p:nvSpPr>
        <p:spPr>
          <a:xfrm>
            <a:off x="33120682" y="18592023"/>
            <a:ext cx="10058400" cy="9122598"/>
          </a:xfrm>
          <a:prstGeom prst="roundRect">
            <a:avLst>
              <a:gd name="adj" fmla="val 1592"/>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84" name="TextBox 83">
            <a:extLst>
              <a:ext uri="{FF2B5EF4-FFF2-40B4-BE49-F238E27FC236}">
                <a16:creationId xmlns:a16="http://schemas.microsoft.com/office/drawing/2014/main" id="{7ABCCD2C-433F-478B-B18B-A4DAD100C702}"/>
              </a:ext>
            </a:extLst>
          </p:cNvPr>
          <p:cNvSpPr txBox="1"/>
          <p:nvPr/>
        </p:nvSpPr>
        <p:spPr>
          <a:xfrm>
            <a:off x="33321149" y="18868933"/>
            <a:ext cx="9144000" cy="461665"/>
          </a:xfrm>
          <a:prstGeom prst="rect">
            <a:avLst/>
          </a:prstGeom>
          <a:noFill/>
        </p:spPr>
        <p:txBody>
          <a:bodyPr wrap="square" rtlCol="0">
            <a:spAutoFit/>
          </a:bodyPr>
          <a:lstStyle>
            <a:defPPr>
              <a:defRPr kern="1200" smtId="4294967295"/>
            </a:defPPr>
          </a:lstStyle>
          <a:p>
            <a:endParaRPr lang="en-US" sz="24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p:sp>
        <p:nvSpPr>
          <p:cNvPr id="85" name="TextBox 84">
            <a:extLst>
              <a:ext uri="{FF2B5EF4-FFF2-40B4-BE49-F238E27FC236}">
                <a16:creationId xmlns:a16="http://schemas.microsoft.com/office/drawing/2014/main" id="{2F9F16DD-B1FB-447B-BA78-9201D1B2D897}"/>
              </a:ext>
            </a:extLst>
          </p:cNvPr>
          <p:cNvSpPr txBox="1"/>
          <p:nvPr/>
        </p:nvSpPr>
        <p:spPr>
          <a:xfrm>
            <a:off x="33577882" y="19011932"/>
            <a:ext cx="9350097" cy="3970318"/>
          </a:xfrm>
          <a:prstGeom prst="rect">
            <a:avLst/>
          </a:prstGeom>
          <a:noFill/>
        </p:spPr>
        <p:txBody>
          <a:bodyPr wrap="square" rtlCol="0">
            <a:spAutoFit/>
          </a:bodyPr>
          <a:lstStyle>
            <a:defPPr>
              <a:defRPr kern="1200" smtId="4294967295"/>
            </a:defPPr>
          </a:lstStyle>
          <a:p>
            <a:r>
              <a:rPr lang="en-US" sz="3600" b="1" dirty="0">
                <a:solidFill>
                  <a:schemeClr val="tx1">
                    <a:lumMod val="75000"/>
                    <a:lumOff val="25000"/>
                  </a:schemeClr>
                </a:solidFill>
                <a:latin typeface="Montserrat Extra Bold" panose="00000900000000000000" pitchFamily="50" charset="0"/>
              </a:rPr>
              <a:t>Conclusion:</a:t>
            </a:r>
          </a:p>
          <a:p>
            <a:endParaRPr lang="en-US" sz="2400" b="1" dirty="0">
              <a:solidFill>
                <a:schemeClr val="tx1">
                  <a:lumMod val="75000"/>
                  <a:lumOff val="25000"/>
                </a:schemeClr>
              </a:solidFill>
              <a:latin typeface="Montserrat Extra Bold" panose="00000900000000000000" pitchFamily="50" charset="0"/>
            </a:endParaRPr>
          </a:p>
          <a:p>
            <a:r>
              <a:rPr lang="en-US" sz="2400" dirty="0"/>
              <a:t>Based on algorithms that we used, and diabetes dataset from Kaggle, we will be finding out the number of people who has diabetes and how many people who do not have diabetes. We will show the accuracy of the result using these algorithms. The importance of our project is to help medical industries not only to have a high prediction but also to reduce the cost of the treatment if doctors have an idea on which attributes are impacted the most.  </a:t>
            </a:r>
          </a:p>
          <a:p>
            <a:endParaRPr lang="en-US" sz="2400" b="1" dirty="0">
              <a:solidFill>
                <a:schemeClr val="tx1">
                  <a:lumMod val="75000"/>
                  <a:lumOff val="25000"/>
                </a:schemeClr>
              </a:solidFill>
              <a:latin typeface="Montserrat Extra Bold" panose="00000900000000000000" pitchFamily="50" charset="0"/>
            </a:endParaRPr>
          </a:p>
        </p:txBody>
      </p:sp>
      <p:sp>
        <p:nvSpPr>
          <p:cNvPr id="39" name="Rectangle: Rounded Corners 38"/>
          <p:cNvSpPr/>
          <p:nvPr/>
        </p:nvSpPr>
        <p:spPr>
          <a:xfrm>
            <a:off x="712119" y="7030149"/>
            <a:ext cx="10058400" cy="10329414"/>
          </a:xfrm>
          <a:prstGeom prst="roundRect">
            <a:avLst>
              <a:gd name="adj" fmla="val 1711"/>
            </a:avLst>
          </a:prstGeom>
          <a:solidFill>
            <a:srgbClr val="A0BEC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46" name="TextBox 45"/>
          <p:cNvSpPr txBox="1"/>
          <p:nvPr/>
        </p:nvSpPr>
        <p:spPr>
          <a:xfrm>
            <a:off x="1169319" y="8150297"/>
            <a:ext cx="9144000" cy="5693866"/>
          </a:xfrm>
          <a:prstGeom prst="rect">
            <a:avLst/>
          </a:prstGeom>
          <a:noFill/>
        </p:spPr>
        <p:txBody>
          <a:bodyPr wrap="square" rtlCol="0">
            <a:spAutoFit/>
          </a:bodyPr>
          <a:lstStyle>
            <a:defPPr>
              <a:defRPr kern="1200" smtId="4294967295"/>
            </a:defPPr>
          </a:lstStyle>
          <a:p>
            <a:r>
              <a:rPr lang="en-US" sz="2400" dirty="0"/>
              <a:t>Data Mining now a day’s plays an important role in the prediction of diabetes mellitus. Data Mining is the process of selecting, exploring, and modeling large quantities of records to discover unknown styles or relationships useful to the fact’s analyst. Various data mining techniques help diabetes Data Mining now a day’s plays an important role in the prediction of diabetes mellitus. Data Mining is the process of selecting, exploring, and modeling large quantities of records to discover unknown styles or relationships useful to the fact’s analyst. Various data mining techniques help diabetes studies and in the long run improve the quality of health care for diabetes patients. In this project, we will take the diabetes dataset and provide the results using algorithms. Studies and in the long run improve the quality of health care for diabetes patients. In this project, we will take the diabetes dataset and provide the results using algorithms</a:t>
            </a:r>
            <a:r>
              <a:rPr lang="en-US" sz="2800" dirty="0"/>
              <a:t>.</a:t>
            </a:r>
          </a:p>
        </p:txBody>
      </p:sp>
      <p:sp>
        <p:nvSpPr>
          <p:cNvPr id="47" name="TextBox 46"/>
          <p:cNvSpPr txBox="1"/>
          <p:nvPr/>
        </p:nvSpPr>
        <p:spPr>
          <a:xfrm>
            <a:off x="1169319" y="7482385"/>
            <a:ext cx="9144000" cy="646331"/>
          </a:xfrm>
          <a:prstGeom prst="rect">
            <a:avLst/>
          </a:prstGeom>
          <a:noFill/>
        </p:spPr>
        <p:txBody>
          <a:bodyPr wrap="square" rtlCol="0">
            <a:spAutoFit/>
          </a:bodyPr>
          <a:lstStyle>
            <a:defPPr>
              <a:defRPr kern="1200" smtId="4294967295"/>
            </a:defPPr>
          </a:lstStyle>
          <a:p>
            <a:r>
              <a:rPr lang="en-US" sz="3600" b="1" dirty="0">
                <a:solidFill>
                  <a:schemeClr val="tx1">
                    <a:lumMod val="75000"/>
                    <a:lumOff val="25000"/>
                  </a:schemeClr>
                </a:solidFill>
                <a:latin typeface="Montserrat Extra Bold" panose="00000900000000000000" pitchFamily="50" charset="0"/>
              </a:rPr>
              <a:t>Abstract</a:t>
            </a:r>
          </a:p>
        </p:txBody>
      </p:sp>
      <p:sp>
        <p:nvSpPr>
          <p:cNvPr id="43" name="Rectangle: Rounded Corners 42"/>
          <p:cNvSpPr/>
          <p:nvPr/>
        </p:nvSpPr>
        <p:spPr>
          <a:xfrm>
            <a:off x="712118" y="18199508"/>
            <a:ext cx="10058401" cy="14433141"/>
          </a:xfrm>
          <a:prstGeom prst="roundRect">
            <a:avLst>
              <a:gd name="adj" fmla="val 2004"/>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dirty="0"/>
          </a:p>
        </p:txBody>
      </p:sp>
      <p:sp>
        <p:nvSpPr>
          <p:cNvPr id="86" name="TextBox 85">
            <a:extLst>
              <a:ext uri="{FF2B5EF4-FFF2-40B4-BE49-F238E27FC236}">
                <a16:creationId xmlns:a16="http://schemas.microsoft.com/office/drawing/2014/main" id="{9B320F11-3F85-4920-92E0-15D89C7AF4D2}"/>
              </a:ext>
            </a:extLst>
          </p:cNvPr>
          <p:cNvSpPr txBox="1"/>
          <p:nvPr/>
        </p:nvSpPr>
        <p:spPr>
          <a:xfrm>
            <a:off x="1169318" y="19352178"/>
            <a:ext cx="9144001" cy="10864513"/>
          </a:xfrm>
          <a:prstGeom prst="rect">
            <a:avLst/>
          </a:prstGeom>
          <a:noFill/>
        </p:spPr>
        <p:txBody>
          <a:bodyPr wrap="square" rtlCol="0">
            <a:spAutoFit/>
          </a:bodyPr>
          <a:lstStyle>
            <a:defPPr>
              <a:defRPr kern="1200" smtId="4294967295"/>
            </a:defPPr>
          </a:lstStyle>
          <a:p>
            <a:r>
              <a:rPr lang="en-US" sz="2400" dirty="0"/>
              <a:t>Diabetes is a group of metabolic disorders it also referred to as diabetes mellitus. Diabetes is due to not producing enough insulin in the pancreas or the cells of the body not responding proper way to the insulin produced. Diabetes can cause many complications like damage to the eyes, kidney diseases, stroke, cardiovascular disease. These all are serious long-term complications. </a:t>
            </a:r>
          </a:p>
          <a:p>
            <a:r>
              <a:rPr lang="en-US" sz="2400" dirty="0"/>
              <a:t>There are three types of diabetes. They are type1, type2, gestational diabetes. The type1 diabetes is from pancreas failure to produce enough insulin because of the loss of beta cells. The type2 diabetes is different from type1 diabetes. Starts with insulin resistance, in this type2, the person makes insulin, but the insulin doesn't work in a person’s body, or they don't make enough insulin to process the glucose. This type 2 diabetes happens in older persons most of the time who is overweight. The third one is gestational diabetes is happening some pregnant women. It is also like type 2 diabetes.  See figure1.</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r>
              <a:rPr lang="en-US" sz="2400" b="1" dirty="0"/>
              <a:t>  </a:t>
            </a:r>
          </a:p>
          <a:p>
            <a:pPr algn="ctr"/>
            <a:r>
              <a:rPr lang="en-US" sz="2400" b="1" dirty="0"/>
              <a:t>           figure1 </a:t>
            </a:r>
          </a:p>
          <a:p>
            <a:endParaRPr lang="en-US" sz="2400" b="1" dirty="0"/>
          </a:p>
          <a:p>
            <a:r>
              <a:rPr lang="en-US" sz="2400" dirty="0"/>
              <a:t>Some attributes such as, pregnancies, blood pressure, and age which impact both type of diabetes</a:t>
            </a:r>
            <a:r>
              <a:rPr lang="en-US" sz="2800" dirty="0"/>
              <a:t>.  </a:t>
            </a:r>
          </a:p>
          <a:p>
            <a:endParaRPr lang="en-US" sz="24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p:sp>
        <p:nvSpPr>
          <p:cNvPr id="87" name="TextBox 86">
            <a:extLst>
              <a:ext uri="{FF2B5EF4-FFF2-40B4-BE49-F238E27FC236}">
                <a16:creationId xmlns:a16="http://schemas.microsoft.com/office/drawing/2014/main" id="{7DB2E49A-CE7A-4210-AE9F-5037030C938E}"/>
              </a:ext>
            </a:extLst>
          </p:cNvPr>
          <p:cNvSpPr txBox="1"/>
          <p:nvPr/>
        </p:nvSpPr>
        <p:spPr>
          <a:xfrm>
            <a:off x="1169319" y="18684267"/>
            <a:ext cx="9144000" cy="646331"/>
          </a:xfrm>
          <a:prstGeom prst="rect">
            <a:avLst/>
          </a:prstGeom>
          <a:noFill/>
        </p:spPr>
        <p:txBody>
          <a:bodyPr wrap="square" rtlCol="0">
            <a:spAutoFit/>
          </a:bodyPr>
          <a:lstStyle>
            <a:defPPr>
              <a:defRPr kern="1200" smtId="4294967295"/>
            </a:defPPr>
          </a:lstStyle>
          <a:p>
            <a:r>
              <a:rPr lang="en-US" sz="3600" b="1">
                <a:solidFill>
                  <a:schemeClr val="tx1">
                    <a:lumMod val="75000"/>
                    <a:lumOff val="25000"/>
                  </a:schemeClr>
                </a:solidFill>
                <a:latin typeface="Montserrat Extra Bold" panose="00000900000000000000" pitchFamily="50" charset="0"/>
              </a:rPr>
              <a:t>Introduction</a:t>
            </a:r>
          </a:p>
        </p:txBody>
      </p:sp>
      <p:sp>
        <p:nvSpPr>
          <p:cNvPr id="44" name="Rectangle: Rounded Corners 43"/>
          <p:cNvSpPr/>
          <p:nvPr/>
        </p:nvSpPr>
        <p:spPr>
          <a:xfrm>
            <a:off x="11482639" y="7062659"/>
            <a:ext cx="10058400" cy="6300982"/>
          </a:xfrm>
          <a:prstGeom prst="roundRect">
            <a:avLst>
              <a:gd name="adj" fmla="val 2700"/>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88" name="TextBox 87">
            <a:extLst>
              <a:ext uri="{FF2B5EF4-FFF2-40B4-BE49-F238E27FC236}">
                <a16:creationId xmlns:a16="http://schemas.microsoft.com/office/drawing/2014/main" id="{42B0A569-B3B2-4D39-9EF7-F3CC8A0EDD42}"/>
              </a:ext>
            </a:extLst>
          </p:cNvPr>
          <p:cNvSpPr txBox="1"/>
          <p:nvPr/>
        </p:nvSpPr>
        <p:spPr>
          <a:xfrm>
            <a:off x="11776039" y="8150297"/>
            <a:ext cx="9307799" cy="8217634"/>
          </a:xfrm>
          <a:prstGeom prst="rect">
            <a:avLst/>
          </a:prstGeom>
          <a:noFill/>
        </p:spPr>
        <p:txBody>
          <a:bodyPr wrap="square" rtlCol="0">
            <a:spAutoFit/>
          </a:bodyPr>
          <a:lstStyle>
            <a:defPPr>
              <a:defRPr kern="1200" smtId="4294967295"/>
            </a:defPPr>
          </a:lstStyle>
          <a:p>
            <a:r>
              <a:rPr lang="en-US" sz="2400" dirty="0"/>
              <a:t>Diabetes dataset is found in Kaggle. The dataset has different factors which effect diabetes. These factors are pregnancies, glucose, blood pressure, skin thickness, insulin, BMI, diabetes pedigree function, age, and outcome which can be either 0 or 1 (has diabetes or not). We will use this data and analyze then we will publish the report. See the attributes in figure 2.</a:t>
            </a:r>
          </a:p>
          <a:p>
            <a:endParaRPr lang="en-US" sz="2800" dirty="0"/>
          </a:p>
          <a:p>
            <a:endParaRPr lang="en-US" sz="2800" dirty="0"/>
          </a:p>
          <a:p>
            <a:endParaRPr lang="en-US" sz="2800" dirty="0"/>
          </a:p>
          <a:p>
            <a:endParaRPr lang="en-US" sz="2800" dirty="0"/>
          </a:p>
          <a:p>
            <a:endParaRPr lang="en-US" sz="2800" dirty="0"/>
          </a:p>
          <a:p>
            <a:pPr algn="ctr"/>
            <a:endParaRPr lang="en-US" sz="2400" b="1" dirty="0"/>
          </a:p>
          <a:p>
            <a:pPr algn="ctr"/>
            <a:r>
              <a:rPr lang="en-US" sz="2400" b="1" dirty="0"/>
              <a:t>figure 2</a:t>
            </a:r>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p:sp>
        <p:nvSpPr>
          <p:cNvPr id="89" name="TextBox 88">
            <a:extLst>
              <a:ext uri="{FF2B5EF4-FFF2-40B4-BE49-F238E27FC236}">
                <a16:creationId xmlns:a16="http://schemas.microsoft.com/office/drawing/2014/main" id="{CA3FBD3B-628E-43FF-A33F-32B15438C990}"/>
              </a:ext>
            </a:extLst>
          </p:cNvPr>
          <p:cNvSpPr txBox="1"/>
          <p:nvPr/>
        </p:nvSpPr>
        <p:spPr>
          <a:xfrm>
            <a:off x="11939839" y="7482385"/>
            <a:ext cx="9144000" cy="646331"/>
          </a:xfrm>
          <a:prstGeom prst="rect">
            <a:avLst/>
          </a:prstGeom>
          <a:noFill/>
        </p:spPr>
        <p:txBody>
          <a:bodyPr wrap="square" rtlCol="0">
            <a:spAutoFit/>
          </a:bodyPr>
          <a:lstStyle>
            <a:defPPr>
              <a:defRPr kern="1200" smtId="4294967295"/>
            </a:defPPr>
          </a:lstStyle>
          <a:p>
            <a:r>
              <a:rPr lang="en-US" sz="3600" b="1" dirty="0">
                <a:solidFill>
                  <a:schemeClr val="tx1">
                    <a:lumMod val="75000"/>
                    <a:lumOff val="25000"/>
                  </a:schemeClr>
                </a:solidFill>
                <a:latin typeface="Montserrat Extra Bold" panose="00000900000000000000" pitchFamily="50" charset="0"/>
              </a:rPr>
              <a:t>Dataset Management:</a:t>
            </a:r>
          </a:p>
        </p:txBody>
      </p:sp>
      <p:sp>
        <p:nvSpPr>
          <p:cNvPr id="40" name="Rectangle: Rounded Corners 39"/>
          <p:cNvSpPr/>
          <p:nvPr/>
        </p:nvSpPr>
        <p:spPr>
          <a:xfrm>
            <a:off x="11540841" y="14152625"/>
            <a:ext cx="10000198" cy="18480025"/>
          </a:xfrm>
          <a:prstGeom prst="roundRect">
            <a:avLst>
              <a:gd name="adj" fmla="val 1822"/>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dirty="0"/>
          </a:p>
        </p:txBody>
      </p:sp>
      <p:sp>
        <p:nvSpPr>
          <p:cNvPr id="90" name="TextBox 89">
            <a:extLst>
              <a:ext uri="{FF2B5EF4-FFF2-40B4-BE49-F238E27FC236}">
                <a16:creationId xmlns:a16="http://schemas.microsoft.com/office/drawing/2014/main" id="{29FDCEBF-DA7D-4AE0-A6BD-06A1FEAE41E1}"/>
              </a:ext>
            </a:extLst>
          </p:cNvPr>
          <p:cNvSpPr txBox="1"/>
          <p:nvPr/>
        </p:nvSpPr>
        <p:spPr>
          <a:xfrm>
            <a:off x="11540841" y="15391403"/>
            <a:ext cx="9591499" cy="18558927"/>
          </a:xfrm>
          <a:prstGeom prst="rect">
            <a:avLst/>
          </a:prstGeom>
          <a:noFill/>
        </p:spPr>
        <p:txBody>
          <a:bodyPr wrap="square" rtlCol="0">
            <a:spAutoFit/>
          </a:bodyPr>
          <a:lstStyle>
            <a:defPPr>
              <a:defRPr kern="1200" smtId="4294967295"/>
            </a:defPPr>
          </a:lstStyle>
          <a:p>
            <a:r>
              <a:rPr lang="en-US" sz="2400" b="1" dirty="0"/>
              <a:t>Support Vector Machine (SVM) algorithm:</a:t>
            </a:r>
            <a:endParaRPr lang="en-US" sz="2400" dirty="0"/>
          </a:p>
          <a:p>
            <a:r>
              <a:rPr lang="en-US" sz="2400" dirty="0"/>
              <a:t>A Support Vector Machine (SVM) is a machine learning algorithm. SVM is usually used to classification problems. It is also used for regression purposes. SVM uses the concept of finding a hyperplane which uses to divide the dataset into two classes. </a:t>
            </a:r>
          </a:p>
          <a:p>
            <a:r>
              <a:rPr lang="en-US" sz="2400" dirty="0"/>
              <a:t>We are using SVM to classify our dataset into two different classes which will help us to determine the classes for patients with diabetes and patients with no – diabetes. We are using SVC model from </a:t>
            </a:r>
            <a:r>
              <a:rPr lang="en-US" sz="2400" dirty="0" err="1"/>
              <a:t>sklearn.svm</a:t>
            </a:r>
            <a:r>
              <a:rPr lang="en-US" sz="2400" dirty="0"/>
              <a:t> in our project. We are providing this model with training, and test data and model will provide us with predictions. We are using this prediction to find out the accuracy.</a:t>
            </a:r>
          </a:p>
          <a:p>
            <a:r>
              <a:rPr lang="en-US" sz="2400" b="1" dirty="0"/>
              <a:t>K-nearest neighbors’ algorithm:</a:t>
            </a:r>
            <a:endParaRPr lang="en-US" sz="2400" dirty="0"/>
          </a:p>
          <a:p>
            <a:r>
              <a:rPr lang="en-US" sz="2400" dirty="0"/>
              <a:t>This algorithm uses the non-parametric method to classify and regression the data. Based on the majority of votes by its neighbor object is classified. It does not use training data to make any generalization. We will be providing K values to choose some neighbors we are going to use to classify our data. We are then using the accurate method to get accuracy for our data classification.</a:t>
            </a:r>
          </a:p>
          <a:p>
            <a:r>
              <a:rPr lang="en-US" sz="2400" b="1" dirty="0"/>
              <a:t>Naïve Bayes Classification:</a:t>
            </a:r>
            <a:endParaRPr lang="en-US" sz="2400" dirty="0"/>
          </a:p>
          <a:p>
            <a:r>
              <a:rPr lang="en-US" sz="2400" dirty="0"/>
              <a:t>This algorithm classifies data by assuming the value of the particular feature is independent of the value of any other feature, given the class variable. This algorithm considers each of the features to contribute independently to the probability of the result. This algorithm is easy to build and particularly for large datasets. This algorithm converts dataset into frequency then it creates a likelihood table with less probability and then it uses a Naïve Bayes equation to calculate posterior probability for each class. The formula given below:</a:t>
            </a:r>
          </a:p>
          <a:p>
            <a:endParaRPr lang="en-US" sz="2400" dirty="0"/>
          </a:p>
          <a:p>
            <a:endParaRPr lang="en-US" sz="2400" dirty="0"/>
          </a:p>
          <a:p>
            <a:endParaRPr lang="en-US" sz="2400" dirty="0"/>
          </a:p>
          <a:p>
            <a:endParaRPr lang="en-US" sz="2400" dirty="0"/>
          </a:p>
          <a:p>
            <a:endParaRPr lang="en-US" sz="2400" dirty="0"/>
          </a:p>
          <a:p>
            <a:pPr algn="ctr"/>
            <a:endParaRPr lang="en-US" sz="2400" dirty="0"/>
          </a:p>
          <a:p>
            <a:pPr algn="ctr"/>
            <a:r>
              <a:rPr lang="en-US" sz="2400" b="1" dirty="0"/>
              <a:t>figure 3</a:t>
            </a:r>
          </a:p>
          <a:p>
            <a:endParaRPr lang="en-US" sz="2400" b="1" dirty="0"/>
          </a:p>
          <a:p>
            <a:r>
              <a:rPr lang="en-US" sz="2400" b="1" dirty="0"/>
              <a:t>Logistic regression algorithm: </a:t>
            </a:r>
            <a:endParaRPr lang="en-US" sz="2400" dirty="0"/>
          </a:p>
          <a:p>
            <a:r>
              <a:rPr lang="en-US" sz="2400" dirty="0"/>
              <a:t>It is a statistical method for analyzing a data set. This algorithm is used when there are one or more independent variables which might determine the results. This algorithm uses the sigmoid function.</a:t>
            </a:r>
          </a:p>
          <a:p>
            <a:endParaRPr lang="en-US" sz="2400" dirty="0"/>
          </a:p>
          <a:p>
            <a:endParaRPr lang="en-US" sz="2400" dirty="0"/>
          </a:p>
          <a:p>
            <a:endParaRPr lang="en-US" sz="2400" dirty="0"/>
          </a:p>
          <a:p>
            <a:endParaRPr lang="en-US" sz="24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ctr"/>
            <a:endParaRPr lang="en-US" sz="24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ctr"/>
            <a:r>
              <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figure 4</a:t>
            </a:r>
          </a:p>
          <a:p>
            <a:r>
              <a:rPr lang="en-US" sz="2400" dirty="0"/>
              <a:t>It is predictive analysis which used to predict a binary outcome. </a:t>
            </a:r>
          </a:p>
          <a:p>
            <a:endParaRPr lang="en-US" sz="24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p:sp>
        <p:nvSpPr>
          <p:cNvPr id="91" name="TextBox 90">
            <a:extLst>
              <a:ext uri="{FF2B5EF4-FFF2-40B4-BE49-F238E27FC236}">
                <a16:creationId xmlns:a16="http://schemas.microsoft.com/office/drawing/2014/main" id="{15232698-55E6-4C6D-9947-A1F5F1CCE1E0}"/>
              </a:ext>
            </a:extLst>
          </p:cNvPr>
          <p:cNvSpPr txBox="1"/>
          <p:nvPr/>
        </p:nvSpPr>
        <p:spPr>
          <a:xfrm>
            <a:off x="11939839" y="14679681"/>
            <a:ext cx="9144000" cy="646331"/>
          </a:xfrm>
          <a:prstGeom prst="rect">
            <a:avLst/>
          </a:prstGeom>
          <a:noFill/>
        </p:spPr>
        <p:txBody>
          <a:bodyPr wrap="square" rtlCol="0">
            <a:spAutoFit/>
          </a:bodyPr>
          <a:lstStyle>
            <a:defPPr>
              <a:defRPr kern="1200" smtId="4294967295"/>
            </a:defPPr>
          </a:lstStyle>
          <a:p>
            <a:r>
              <a:rPr lang="en-US" sz="3600" b="1" dirty="0">
                <a:solidFill>
                  <a:schemeClr val="tx1">
                    <a:lumMod val="75000"/>
                    <a:lumOff val="25000"/>
                  </a:schemeClr>
                </a:solidFill>
                <a:latin typeface="Montserrat Extra Bold" panose="00000900000000000000" pitchFamily="50" charset="0"/>
              </a:rPr>
              <a:t>Methodology: </a:t>
            </a:r>
          </a:p>
        </p:txBody>
      </p:sp>
      <p:sp>
        <p:nvSpPr>
          <p:cNvPr id="41" name="Rectangle: Rounded Corners 40"/>
          <p:cNvSpPr/>
          <p:nvPr/>
        </p:nvSpPr>
        <p:spPr>
          <a:xfrm>
            <a:off x="22311361" y="7062659"/>
            <a:ext cx="10058400" cy="25055664"/>
          </a:xfrm>
          <a:prstGeom prst="roundRect">
            <a:avLst>
              <a:gd name="adj" fmla="val 1937"/>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dirty="0"/>
          </a:p>
        </p:txBody>
      </p:sp>
      <p:sp>
        <p:nvSpPr>
          <p:cNvPr id="92" name="TextBox 91">
            <a:extLst>
              <a:ext uri="{FF2B5EF4-FFF2-40B4-BE49-F238E27FC236}">
                <a16:creationId xmlns:a16="http://schemas.microsoft.com/office/drawing/2014/main" id="{65C4E645-8814-452E-ABF9-94046EFDF552}"/>
              </a:ext>
            </a:extLst>
          </p:cNvPr>
          <p:cNvSpPr txBox="1"/>
          <p:nvPr/>
        </p:nvSpPr>
        <p:spPr>
          <a:xfrm>
            <a:off x="22546559" y="8150297"/>
            <a:ext cx="9366002" cy="30008215"/>
          </a:xfrm>
          <a:prstGeom prst="rect">
            <a:avLst/>
          </a:prstGeom>
          <a:noFill/>
        </p:spPr>
        <p:txBody>
          <a:bodyPr wrap="square" rtlCol="0">
            <a:spAutoFit/>
          </a:bodyPr>
          <a:lstStyle>
            <a:defPPr>
              <a:defRPr kern="1200" smtId="4294967295"/>
            </a:defPPr>
          </a:lstStyle>
          <a:p>
            <a:pPr marL="342900" indent="-342900">
              <a:buFont typeface="Arial" panose="020B0604020202020204" pitchFamily="34" charset="0"/>
              <a:buChar char="•"/>
            </a:pPr>
            <a:r>
              <a:rPr lang="en-US" sz="2400" dirty="0"/>
              <a:t>Description of the dataset is represented below: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algn="ctr"/>
            <a:r>
              <a:rPr lang="en-US" sz="2400" b="1" dirty="0"/>
              <a:t>figure 6</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Finding correlation between attributes using heatmap: </a:t>
            </a: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ctr"/>
            <a:r>
              <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figure 3</a:t>
            </a: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24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ctr"/>
            <a:r>
              <a:rPr lang="en-US" sz="2400" b="1" dirty="0"/>
              <a:t>figure 5</a:t>
            </a:r>
          </a:p>
          <a:p>
            <a:pPr algn="ctr"/>
            <a:endParaRPr lang="en-US" sz="2400" dirty="0"/>
          </a:p>
          <a:p>
            <a:pPr marL="342900" indent="-342900">
              <a:buFont typeface="Arial" panose="020B0604020202020204" pitchFamily="34" charset="0"/>
              <a:buChar char="•"/>
            </a:pPr>
            <a:r>
              <a:rPr lang="en-US" sz="2400" dirty="0"/>
              <a:t>Finding Correlation between attributes as tables:</a:t>
            </a:r>
          </a:p>
          <a:p>
            <a:endParaRPr lang="en-US" sz="2400" dirty="0"/>
          </a:p>
          <a:p>
            <a:pPr algn="ctr"/>
            <a:endParaRPr lang="en-US" sz="2400" dirty="0"/>
          </a:p>
          <a:p>
            <a:pPr algn="ctr"/>
            <a:endParaRPr lang="en-US" sz="2400" dirty="0"/>
          </a:p>
          <a:p>
            <a:endParaRPr lang="en-US" sz="2400" dirty="0"/>
          </a:p>
          <a:p>
            <a:endParaRPr lang="en-US" sz="2400" dirty="0"/>
          </a:p>
          <a:p>
            <a:endParaRPr lang="en-US" sz="2400" dirty="0"/>
          </a:p>
          <a:p>
            <a:endParaRPr lang="en-US" sz="2400" dirty="0"/>
          </a:p>
          <a:p>
            <a:endParaRPr lang="en-US" sz="2400" dirty="0"/>
          </a:p>
          <a:p>
            <a:pPr algn="ctr"/>
            <a:endParaRPr lang="en-US" sz="2400" b="1" dirty="0"/>
          </a:p>
          <a:p>
            <a:pPr algn="ctr"/>
            <a:r>
              <a:rPr lang="en-US" sz="2400" b="1" dirty="0"/>
              <a:t>figure 6</a:t>
            </a:r>
          </a:p>
          <a:p>
            <a:endParaRPr lang="en-US" sz="2400" dirty="0"/>
          </a:p>
          <a:p>
            <a:r>
              <a:rPr lang="en-US" sz="2400" dirty="0"/>
              <a:t>As we can see from the above heat map and the table, the percentage of all attributes are given compared to each other and the outcomes.</a:t>
            </a:r>
          </a:p>
          <a:p>
            <a:r>
              <a:rPr lang="en-US" sz="2400" dirty="0"/>
              <a:t>This will give us a clue on which features are the most important.</a:t>
            </a:r>
          </a:p>
          <a:p>
            <a:r>
              <a:rPr lang="en-US" sz="2400" dirty="0"/>
              <a:t>After we identify the priority of each features based on the outcomes. We use </a:t>
            </a:r>
            <a:r>
              <a:rPr lang="en-US" sz="2400" b="1" dirty="0" err="1"/>
              <a:t>SelectK</a:t>
            </a:r>
            <a:r>
              <a:rPr lang="en-US" sz="2400" b="1" dirty="0"/>
              <a:t> Best where K=4 </a:t>
            </a:r>
            <a:r>
              <a:rPr lang="en-US" sz="2400" dirty="0"/>
              <a:t>and </a:t>
            </a:r>
            <a:r>
              <a:rPr lang="en-US" sz="2400" b="1" dirty="0"/>
              <a:t>Chi2 </a:t>
            </a:r>
            <a:r>
              <a:rPr lang="en-US" sz="2400" dirty="0"/>
              <a:t>to choose the highest four percentage attributes with the outcome</a:t>
            </a:r>
          </a:p>
          <a:p>
            <a:pPr algn="ctr"/>
            <a:endParaRPr lang="en-US" sz="2400" dirty="0"/>
          </a:p>
          <a:p>
            <a:pPr marL="342900" indent="-342900">
              <a:buFont typeface="Arial" panose="020B0604020202020204" pitchFamily="34" charset="0"/>
              <a:buChar char="•"/>
            </a:pPr>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algn="ctr"/>
            <a:r>
              <a:rPr lang="en-US" sz="2400" b="1" dirty="0"/>
              <a:t>figure 7</a:t>
            </a:r>
          </a:p>
          <a:p>
            <a:r>
              <a:rPr lang="en-US" sz="2400" dirty="0"/>
              <a:t>The results of highest attributes are explained in array in figure 7. </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algn="ctr"/>
            <a:endParaRPr lang="en-US" sz="2400" dirty="0"/>
          </a:p>
          <a:p>
            <a:endParaRPr lang="en-US" sz="2400" dirty="0"/>
          </a:p>
          <a:p>
            <a:endParaRPr lang="en-US" sz="2400" dirty="0"/>
          </a:p>
          <a:p>
            <a:endParaRPr lang="en-US" sz="2400" dirty="0"/>
          </a:p>
          <a:p>
            <a:endParaRPr lang="en-US" sz="2400" dirty="0"/>
          </a:p>
          <a:p>
            <a:endParaRPr lang="en-US" sz="2400" dirty="0"/>
          </a:p>
        </p:txBody>
      </p:sp>
      <p:sp>
        <p:nvSpPr>
          <p:cNvPr id="93" name="TextBox 92">
            <a:extLst>
              <a:ext uri="{FF2B5EF4-FFF2-40B4-BE49-F238E27FC236}">
                <a16:creationId xmlns:a16="http://schemas.microsoft.com/office/drawing/2014/main" id="{7381E656-1550-4678-91D6-50348E24F942}"/>
              </a:ext>
            </a:extLst>
          </p:cNvPr>
          <p:cNvSpPr txBox="1"/>
          <p:nvPr/>
        </p:nvSpPr>
        <p:spPr>
          <a:xfrm>
            <a:off x="22768561" y="7482385"/>
            <a:ext cx="9144000" cy="655293"/>
          </a:xfrm>
          <a:prstGeom prst="rect">
            <a:avLst/>
          </a:prstGeom>
          <a:noFill/>
        </p:spPr>
        <p:txBody>
          <a:bodyPr wrap="square" rtlCol="0">
            <a:spAutoFit/>
          </a:bodyPr>
          <a:lstStyle>
            <a:defPPr>
              <a:defRPr kern="1200" smtId="4294967295"/>
            </a:defPPr>
          </a:lstStyle>
          <a:p>
            <a:r>
              <a:rPr lang="en-US" sz="3600" b="1" dirty="0">
                <a:solidFill>
                  <a:schemeClr val="tx1">
                    <a:lumMod val="75000"/>
                    <a:lumOff val="25000"/>
                  </a:schemeClr>
                </a:solidFill>
                <a:latin typeface="Montserrat Extra Bold" panose="00000900000000000000" pitchFamily="50" charset="0"/>
              </a:rPr>
              <a:t>Data Analytics : </a:t>
            </a:r>
          </a:p>
        </p:txBody>
      </p:sp>
      <p:pic>
        <p:nvPicPr>
          <p:cNvPr id="48" name="Picture 47">
            <a:extLst>
              <a:ext uri="{FF2B5EF4-FFF2-40B4-BE49-F238E27FC236}">
                <a16:creationId xmlns:a16="http://schemas.microsoft.com/office/drawing/2014/main" id="{9342FF7A-CB1D-456D-A7C5-0E09ADA47FC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4222453" y="25505211"/>
            <a:ext cx="3536723" cy="16165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descr="A screenshot of a cell phone&#10;&#10;Description automatically generated">
            <a:extLst>
              <a:ext uri="{FF2B5EF4-FFF2-40B4-BE49-F238E27FC236}">
                <a16:creationId xmlns:a16="http://schemas.microsoft.com/office/drawing/2014/main" id="{8244AD04-5D25-4520-98D8-0D909D404B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22453" y="10612568"/>
            <a:ext cx="4175058" cy="19471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3" name="Picture 12">
            <a:extLst>
              <a:ext uri="{FF2B5EF4-FFF2-40B4-BE49-F238E27FC236}">
                <a16:creationId xmlns:a16="http://schemas.microsoft.com/office/drawing/2014/main" id="{926D82B4-15BB-42F7-A368-0AE1437537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3081" y="25436015"/>
            <a:ext cx="3658111" cy="25435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Picture 16" descr="A screenshot of a cell phone&#10;&#10;Description automatically generated">
            <a:extLst>
              <a:ext uri="{FF2B5EF4-FFF2-40B4-BE49-F238E27FC236}">
                <a16:creationId xmlns:a16="http://schemas.microsoft.com/office/drawing/2014/main" id="{73AFDD9C-189C-45F2-8E90-2954B2CF7C6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056365" y="14453341"/>
            <a:ext cx="6346389" cy="42309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4" name="Picture 53">
            <a:extLst>
              <a:ext uri="{FF2B5EF4-FFF2-40B4-BE49-F238E27FC236}">
                <a16:creationId xmlns:a16="http://schemas.microsoft.com/office/drawing/2014/main" id="{09F43213-1136-4503-8BF9-5EAD0AA93E40}"/>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14579281" y="29977767"/>
            <a:ext cx="3203672" cy="1513615"/>
          </a:xfrm>
          <a:prstGeom prst="rect">
            <a:avLst/>
          </a:prstGeom>
          <a:noFill/>
          <a:ln>
            <a:solidFill>
              <a:schemeClr val="accent1"/>
            </a:solidFill>
          </a:ln>
        </p:spPr>
      </p:pic>
      <p:pic>
        <p:nvPicPr>
          <p:cNvPr id="3" name="Picture 2" descr="A screenshot of a cell phone&#10;&#10;Description automatically generated">
            <a:extLst>
              <a:ext uri="{FF2B5EF4-FFF2-40B4-BE49-F238E27FC236}">
                <a16:creationId xmlns:a16="http://schemas.microsoft.com/office/drawing/2014/main" id="{7A20AFE3-77A5-480E-A067-D73E9616370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852588" y="26604703"/>
            <a:ext cx="5261756" cy="3611988"/>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7C7FE6F1-23C2-4677-87E9-694DB136445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863186" y="20447844"/>
            <a:ext cx="8954750" cy="2705478"/>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CD5E1938-6BDD-4A62-8774-71E68901AE2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752184" y="8938081"/>
            <a:ext cx="8829616" cy="3268997"/>
          </a:xfrm>
          <a:prstGeom prst="rect">
            <a:avLst/>
          </a:prstGeom>
        </p:spPr>
      </p:pic>
      <p:pic>
        <p:nvPicPr>
          <p:cNvPr id="15" name="Picture 14" descr="A close up of a keyboard&#10;&#10;Description automatically generated">
            <a:extLst>
              <a:ext uri="{FF2B5EF4-FFF2-40B4-BE49-F238E27FC236}">
                <a16:creationId xmlns:a16="http://schemas.microsoft.com/office/drawing/2014/main" id="{056A2660-AABC-45C4-AE71-8CAF985D4E1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5038624" y="9238579"/>
            <a:ext cx="5709050" cy="1915061"/>
          </a:xfrm>
          <a:prstGeom prst="rect">
            <a:avLst/>
          </a:prstGeom>
        </p:spPr>
      </p:pic>
      <p:pic>
        <p:nvPicPr>
          <p:cNvPr id="49" name="Picture 48">
            <a:extLst>
              <a:ext uri="{FF2B5EF4-FFF2-40B4-BE49-F238E27FC236}">
                <a16:creationId xmlns:a16="http://schemas.microsoft.com/office/drawing/2014/main" id="{289E39F7-D728-484E-9E32-52A9D92A274C}"/>
              </a:ext>
            </a:extLst>
          </p:cNvPr>
          <p:cNvPicPr/>
          <p:nvPr/>
        </p:nvPicPr>
        <p:blipFill>
          <a:blip r:embed="rId12">
            <a:extLst>
              <a:ext uri="{28A0092B-C50C-407E-A947-70E740481C1C}">
                <a14:useLocalDpi xmlns:a14="http://schemas.microsoft.com/office/drawing/2010/main" val="0"/>
              </a:ext>
            </a:extLst>
          </a:blip>
          <a:stretch>
            <a:fillRect/>
          </a:stretch>
        </p:blipFill>
        <p:spPr>
          <a:xfrm>
            <a:off x="35295357" y="15178770"/>
            <a:ext cx="5709049" cy="1802295"/>
          </a:xfrm>
          <a:prstGeom prst="rect">
            <a:avLst/>
          </a:prstGeom>
        </p:spPr>
      </p:pic>
      <p:sp>
        <p:nvSpPr>
          <p:cNvPr id="20" name="Rectangle 4">
            <a:extLst>
              <a:ext uri="{FF2B5EF4-FFF2-40B4-BE49-F238E27FC236}">
                <a16:creationId xmlns:a16="http://schemas.microsoft.com/office/drawing/2014/main" id="{520E4FAE-BE93-4F1F-96B7-C963EEA9A38A}"/>
              </a:ext>
            </a:extLst>
          </p:cNvPr>
          <p:cNvSpPr>
            <a:spLocks noChangeArrowheads="1"/>
          </p:cNvSpPr>
          <p:nvPr/>
        </p:nvSpPr>
        <p:spPr bwMode="auto">
          <a:xfrm>
            <a:off x="35038624" y="14057031"/>
            <a:ext cx="438912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marL="457200" eaLnBrk="0" fontAlgn="base" hangingPunct="0">
              <a:spcBef>
                <a:spcPct val="30000"/>
              </a:spcBef>
              <a:spcAft>
                <a:spcPct val="0"/>
              </a:spcAft>
              <a:defRPr sz="1200">
                <a:solidFill>
                  <a:schemeClr val="tx1"/>
                </a:solidFill>
                <a:latin typeface="Arial" panose="020B0604020202020204" pitchFamily="34" charset="0"/>
              </a:defRPr>
            </a:lvl2pPr>
            <a:lvl3pPr marL="914400" eaLnBrk="0" fontAlgn="base" hangingPunct="0">
              <a:spcBef>
                <a:spcPct val="30000"/>
              </a:spcBef>
              <a:spcAft>
                <a:spcPct val="0"/>
              </a:spcAft>
              <a:defRPr sz="1200">
                <a:solidFill>
                  <a:schemeClr val="tx1"/>
                </a:solidFill>
                <a:latin typeface="Arial" panose="020B0604020202020204" pitchFamily="34" charset="0"/>
              </a:defRPr>
            </a:lvl3pPr>
            <a:lvl4pPr marL="1371600" eaLnBrk="0" fontAlgn="base" hangingPunct="0">
              <a:spcBef>
                <a:spcPct val="30000"/>
              </a:spcBef>
              <a:spcAft>
                <a:spcPct val="0"/>
              </a:spcAft>
              <a:defRPr sz="1200">
                <a:solidFill>
                  <a:schemeClr val="tx1"/>
                </a:solidFill>
                <a:latin typeface="Arial" panose="020B0604020202020204" pitchFamily="34" charset="0"/>
              </a:defRPr>
            </a:lvl4pPr>
            <a:lvl5pPr marL="1828800" eaLnBrk="0" fontAlgn="base" hangingPunct="0">
              <a:spcBef>
                <a:spcPct val="30000"/>
              </a:spcBef>
              <a:spcAft>
                <a:spcPct val="0"/>
              </a:spcAft>
              <a:defRPr sz="1200">
                <a:solidFill>
                  <a:schemeClr val="tx1"/>
                </a:solidFill>
                <a:latin typeface="Arial" panose="020B0604020202020204" pitchFamily="34" charset="0"/>
              </a:defRPr>
            </a:lvl5pPr>
            <a:lvl6pPr marL="2286000" eaLnBrk="0" fontAlgn="base" hangingPunct="0">
              <a:spcBef>
                <a:spcPct val="30000"/>
              </a:spcBef>
              <a:spcAft>
                <a:spcPct val="0"/>
              </a:spcAft>
              <a:defRPr sz="1200">
                <a:solidFill>
                  <a:schemeClr val="tx1"/>
                </a:solidFill>
                <a:latin typeface="Arial" panose="020B0604020202020204" pitchFamily="34" charset="0"/>
              </a:defRPr>
            </a:lvl6pPr>
            <a:lvl7pPr marL="2743200" eaLnBrk="0" fontAlgn="base" hangingPunct="0">
              <a:spcBef>
                <a:spcPct val="30000"/>
              </a:spcBef>
              <a:spcAft>
                <a:spcPct val="0"/>
              </a:spcAft>
              <a:defRPr sz="1200">
                <a:solidFill>
                  <a:schemeClr val="tx1"/>
                </a:solidFill>
                <a:latin typeface="Arial" panose="020B0604020202020204" pitchFamily="34" charset="0"/>
              </a:defRPr>
            </a:lvl7pPr>
            <a:lvl8pPr marL="3200400" eaLnBrk="0" fontAlgn="base" hangingPunct="0">
              <a:spcBef>
                <a:spcPct val="30000"/>
              </a:spcBef>
              <a:spcAft>
                <a:spcPct val="0"/>
              </a:spcAft>
              <a:defRPr sz="1200">
                <a:solidFill>
                  <a:schemeClr val="tx1"/>
                </a:solidFill>
                <a:latin typeface="Arial" panose="020B0604020202020204" pitchFamily="34" charset="0"/>
              </a:defRPr>
            </a:lvl8pPr>
            <a:lvl9pPr marL="3657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F1</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r>
              <a:rPr kumimoji="0" lang="en-US" altLang="en-US" sz="2400" b="0" i="0" u="none" strike="noStrike" cap="none" normalizeH="0" baseline="0" dirty="0">
                <a:ln>
                  <a:noFill/>
                </a:ln>
                <a:solidFill>
                  <a:schemeClr val="tx1"/>
                </a:solidFill>
                <a:effectLst/>
                <a:latin typeface="Arial" panose="020B0604020202020204" pitchFamily="34" charset="0"/>
              </a:rPr>
              <a:t>=</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2 </a:t>
            </a:r>
            <a:r>
              <a:rPr kumimoji="0" lang="en-US" altLang="en-US" sz="2400" b="0" i="0" u="none" strike="noStrike" cap="none" normalizeH="0" baseline="0" dirty="0">
                <a:ln>
                  <a:noFill/>
                </a:ln>
                <a:solidFill>
                  <a:schemeClr val="tx1"/>
                </a:solidFill>
                <a:effectLst/>
                <a:latin typeface="Arial" panose="020B0604020202020204" pitchFamily="34" charset="0"/>
              </a:rPr>
              <a:t>*</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r>
              <a:rPr kumimoji="0" lang="en-US" altLang="en-US" sz="2400" b="0" i="0" u="none" strike="noStrike" cap="none" normalizeH="0" baseline="0" dirty="0">
                <a:ln>
                  <a:noFill/>
                </a:ln>
                <a:solidFill>
                  <a:schemeClr val="tx1"/>
                </a:solidFill>
                <a:effectLst/>
                <a:latin typeface="Arial" panose="020B0604020202020204" pitchFamily="34" charset="0"/>
              </a:rPr>
              <a:t>precision</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r>
              <a:rPr kumimoji="0" lang="en-US" altLang="en-US" sz="2400" b="0" i="0" u="none" strike="noStrike" cap="none" normalizeH="0" baseline="0" dirty="0">
                <a:ln>
                  <a:noFill/>
                </a:ln>
                <a:solidFill>
                  <a:schemeClr val="tx1"/>
                </a:solidFill>
                <a:effectLst/>
                <a:latin typeface="Arial" panose="020B0604020202020204" pitchFamily="34" charset="0"/>
              </a:rPr>
              <a:t>*</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r>
              <a:rPr kumimoji="0" lang="en-US" altLang="en-US" sz="2400" b="0" i="0" u="none" strike="noStrike" cap="none" normalizeH="0" baseline="0" dirty="0">
                <a:ln>
                  <a:noFill/>
                </a:ln>
                <a:solidFill>
                  <a:schemeClr val="tx1"/>
                </a:solidFill>
                <a:effectLst/>
                <a:latin typeface="Arial" panose="020B0604020202020204" pitchFamily="34" charset="0"/>
              </a:rPr>
              <a:t>recall</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r>
              <a:rPr kumimoji="0" lang="en-US" altLang="en-US" sz="2400" b="0" i="0" u="none" strike="noStrike" cap="none" normalizeH="0" baseline="0" dirty="0">
                <a:ln>
                  <a:noFill/>
                </a:ln>
                <a:solidFill>
                  <a:schemeClr val="tx1"/>
                </a:solidFill>
                <a:effectLst/>
                <a:latin typeface="Arial" panose="020B0604020202020204" pitchFamily="34" charset="0"/>
              </a:rPr>
              <a:t>/</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r>
              <a:rPr kumimoji="0" lang="en-US" altLang="en-US" sz="2400" b="0" i="0" u="none" strike="noStrike" cap="none" normalizeH="0" baseline="0" dirty="0">
                <a:ln>
                  <a:noFill/>
                </a:ln>
                <a:solidFill>
                  <a:schemeClr val="tx1"/>
                </a:solidFill>
                <a:effectLst/>
                <a:latin typeface="Arial" panose="020B0604020202020204" pitchFamily="34" charset="0"/>
              </a:rPr>
              <a:t>precision</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r>
              <a:rPr kumimoji="0" lang="en-US" altLang="en-US" sz="2400" b="0" i="0" u="none" strike="noStrike" cap="none" normalizeH="0" baseline="0" dirty="0">
                <a:ln>
                  <a:noFill/>
                </a:ln>
                <a:solidFill>
                  <a:schemeClr val="tx1"/>
                </a:solidFill>
                <a:effectLst/>
                <a:latin typeface="Arial" panose="020B0604020202020204" pitchFamily="34" charset="0"/>
              </a:rPr>
              <a:t>+</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r>
              <a:rPr kumimoji="0" lang="en-US" altLang="en-US" sz="2400" b="0" i="0" u="none" strike="noStrike" cap="none" normalizeH="0" baseline="0" dirty="0">
                <a:ln>
                  <a:noFill/>
                </a:ln>
                <a:solidFill>
                  <a:schemeClr val="tx1"/>
                </a:solidFill>
                <a:effectLst/>
                <a:latin typeface="Arial" panose="020B0604020202020204" pitchFamily="34" charset="0"/>
              </a:rPr>
              <a:t>recall</a:t>
            </a:r>
            <a:r>
              <a:rPr kumimoji="0" lang="en-US" altLang="en-US" sz="2400"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2812335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assessingslate|09-20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sential">
      <a:majorFont>
        <a:latin typeface="Arial Black"/>
        <a:ea typeface="Arial"/>
        <a:cs typeface="Arial"/>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4026</TotalTime>
  <Words>1211</Words>
  <Application>Microsoft Office PowerPoint</Application>
  <PresentationFormat>Custom</PresentationFormat>
  <Paragraphs>167</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 Unicode MS</vt:lpstr>
      <vt:lpstr>Arial</vt:lpstr>
      <vt:lpstr>Calibri</vt:lpstr>
      <vt:lpstr>Montserrat Extra Bold</vt:lpstr>
      <vt:lpstr>Domine</vt:lpstr>
      <vt:lpstr>Arial Black</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Template For Scientific Poster Presentation</dc:subject>
  <dc:creator>Graphicsland/MakeSigns.com</dc:creator>
  <cp:keywords>scientific, research, template, custom, poster, presentation, symposium, printing, powerpoint, create, design, example, sample, download</cp:keywords>
  <dc:description>We offer free powerpoint poster templates to help you design your very own scientific poster presentation.</dc:description>
  <cp:lastModifiedBy>أحمد الرفاعي</cp:lastModifiedBy>
  <cp:revision>46</cp:revision>
  <dcterms:modified xsi:type="dcterms:W3CDTF">2018-12-18T20:16:42Z</dcterms:modified>
  <cp:category>science research poster</cp:category>
</cp:coreProperties>
</file>

<file path=docProps/thumbnail.jpeg>
</file>